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e75bcf10f3_0_4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e75bcf10f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e75bcf10f3_0_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e75bcf10f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e75bcf10f3_0_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e75bcf10f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e75bcf10f3_0_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e75bcf10f3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e75bcf10f3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e75bcf10f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e75bcf10f3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e75bcf10f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e75bcf10f3_0_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e75bcf10f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e75bcf10f3_0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e75bcf10f3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e75bcf10f3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e75bcf10f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e75bcf10f3_0_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e75bcf10f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dl.acm.org/doi/abs/10.1145/957013.957017"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100"/>
              <a:t>Pattern Recognition in Motion Detection: Techniques and Trends</a:t>
            </a:r>
            <a:endParaRPr sz="3100"/>
          </a:p>
        </p:txBody>
      </p:sp>
      <p:sp>
        <p:nvSpPr>
          <p:cNvPr id="68" name="Google Shape;68;p13"/>
          <p:cNvSpPr txBox="1"/>
          <p:nvPr>
            <p:ph idx="1" type="subTitle"/>
          </p:nvPr>
        </p:nvSpPr>
        <p:spPr>
          <a:xfrm>
            <a:off x="390525" y="3465905"/>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By: Elyas Abate</a:t>
            </a:r>
            <a:endParaRPr sz="1700"/>
          </a:p>
          <a:p>
            <a:pPr indent="0" lvl="0" marL="0" rtl="0" algn="l">
              <a:spcBef>
                <a:spcPts val="0"/>
              </a:spcBef>
              <a:spcAft>
                <a:spcPts val="0"/>
              </a:spcAft>
              <a:buNone/>
            </a:pPr>
            <a:r>
              <a:rPr lang="en" sz="1700"/>
              <a:t>Submitted</a:t>
            </a:r>
            <a:r>
              <a:rPr lang="en" sz="1700"/>
              <a:t> to: Natnael Argaw (Phd)</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 </a:t>
            </a:r>
            <a:endParaRPr/>
          </a:p>
        </p:txBody>
      </p:sp>
      <p:sp>
        <p:nvSpPr>
          <p:cNvPr id="125" name="Google Shape;125;p22"/>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solidFill>
                  <a:schemeClr val="dk1"/>
                </a:solidFill>
                <a:highlight>
                  <a:srgbClr val="FFFFFF"/>
                </a:highlight>
                <a:latin typeface="Arial"/>
                <a:ea typeface="Arial"/>
                <a:cs typeface="Arial"/>
                <a:sym typeface="Arial"/>
              </a:rPr>
              <a:t>Learning Temporal Regularity in Video Sequences.</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explores the learning of generative models for regular motion patterns using autoencoders, offering a robust framework for capturing and analyzing temporal regularities in video sequences.</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131" name="Google Shape;131;p23"/>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solidFill>
                  <a:schemeClr val="dk1"/>
                </a:solidFill>
                <a:highlight>
                  <a:srgbClr val="FFFFFF"/>
                </a:highlight>
                <a:latin typeface="Arial"/>
                <a:ea typeface="Arial"/>
                <a:cs typeface="Arial"/>
                <a:sym typeface="Arial"/>
              </a:rPr>
              <a:t>Learning Temporal Regularity in Video Sequences.</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the notable strengths of the methodologies proposed in the reviewed papers is their ability to address the challenges associated with complex background scenes, illumination variations, and occlusions. By leveraging Bayesian classification, color-based features, and innovative background modeling techniques, the reviewed methods demonstrate robust performance in various video scenarios.</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137" name="Google Shape;137;p24"/>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Vibe leverage trajectory analysis and spatio-temporal analysis to extract relevant motion patterns and predict future trajectories in various scenarios.</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Despite the advancements made in foreground object detection and background subtraction, there are still several challenges and limitations to be addressed. For instance, the reviewed methodologies may struggle with highly dynamic scenes with rapid motion or cluttered backgrounds</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43" name="Google Shape;143;p25"/>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5F6368"/>
                </a:solidFill>
                <a:highlight>
                  <a:srgbClr val="FFFFFF"/>
                </a:highlight>
                <a:latin typeface="Arial"/>
                <a:ea typeface="Arial"/>
                <a:cs typeface="Arial"/>
                <a:sym typeface="Arial"/>
              </a:rPr>
              <a:t> In conclusion, the reviewed literature demonstrates significant progress in foreground object detection, background subtraction, and motion pattern recognition techniques. By leveraging innovative methodologies and computational approaches, researchers have made notable advancements in enhancing the accuracy, efficiency, and robustness of motion detection algorithms for various real-world applications.</a:t>
            </a:r>
            <a:endParaRPr sz="1300">
              <a:solidFill>
                <a:srgbClr val="5F6368"/>
              </a:solidFill>
              <a:highlight>
                <a:srgbClr val="FFFFFF"/>
              </a:highlight>
              <a:latin typeface="Arial"/>
              <a:ea typeface="Arial"/>
              <a:cs typeface="Arial"/>
              <a:sym typeface="Arial"/>
            </a:endParaRPr>
          </a:p>
          <a:p>
            <a:pPr indent="0" lvl="0" marL="0" rtl="0" algn="l">
              <a:spcBef>
                <a:spcPts val="1600"/>
              </a:spcBef>
              <a:spcAft>
                <a:spcPts val="0"/>
              </a:spcAft>
              <a:buNone/>
            </a:pPr>
            <a:r>
              <a:t/>
            </a:r>
            <a:endParaRPr sz="1300">
              <a:solidFill>
                <a:srgbClr val="5F6368"/>
              </a:solidFill>
              <a:highlight>
                <a:srgbClr val="FFFFFF"/>
              </a:highlight>
              <a:latin typeface="Arial"/>
              <a:ea typeface="Arial"/>
              <a:cs typeface="Arial"/>
              <a:sym typeface="Arial"/>
            </a:endParaRPr>
          </a:p>
          <a:p>
            <a:pPr indent="0" lvl="0" marL="0" rtl="0" algn="l">
              <a:spcBef>
                <a:spcPts val="1600"/>
              </a:spcBef>
              <a:spcAft>
                <a:spcPts val="1600"/>
              </a:spcAft>
              <a:buNone/>
            </a:pPr>
            <a:r>
              <a:t/>
            </a:r>
            <a:endParaRPr sz="1300">
              <a:solidFill>
                <a:srgbClr val="5F6368"/>
              </a:solidFill>
              <a:highlight>
                <a:srgbClr val="FFFFFF"/>
              </a:highlight>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149" name="Google Shape;149;p26"/>
          <p:cNvSpPr txBox="1"/>
          <p:nvPr>
            <p:ph idx="1" type="body"/>
          </p:nvPr>
        </p:nvSpPr>
        <p:spPr>
          <a:xfrm>
            <a:off x="316300" y="1477075"/>
            <a:ext cx="1612500" cy="44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Elyas Abate</a:t>
            </a:r>
            <a:endParaRPr sz="1600"/>
          </a:p>
        </p:txBody>
      </p:sp>
      <p:pic>
        <p:nvPicPr>
          <p:cNvPr descr="Black and white upward shot of Golden Gate Bridge" id="150" name="Google Shape;150;p26"/>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Introduction</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Foreground object detection and background subtraction are fundamental tasks in computer vision and video analysis, with applications spanning surveillance, robotics, human-computer interaction, and more. </a:t>
            </a:r>
            <a:endParaRPr sz="1500"/>
          </a:p>
          <a:p>
            <a:pPr indent="0" lvl="0" marL="0" rtl="0" algn="l">
              <a:spcBef>
                <a:spcPts val="1600"/>
              </a:spcBef>
              <a:spcAft>
                <a:spcPts val="1600"/>
              </a:spcAft>
              <a:buNone/>
            </a:pPr>
            <a:r>
              <a:rPr lang="en" sz="1500"/>
              <a:t>These tasks involve distinguishing between moving foreground objects and stationary background elements within video sequences, enabling various downstream applications such as object tracking, activity recognition, and anomaly detection.</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Introduction ..</a:t>
            </a:r>
            <a:endParaRPr/>
          </a:p>
        </p:txBody>
      </p:sp>
      <p:sp>
        <p:nvSpPr>
          <p:cNvPr id="80" name="Google Shape;80;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 Traditional approaches to foreground object detection often rely on techniques such as frame differencing, background modeling, and thresholding. However, these methods are susceptible to challenges such as illumination variations, shadows, and occlusions, leading to inaccurate segmentation results in complex real-world scenarios. </a:t>
            </a:r>
            <a:endParaRPr sz="1500"/>
          </a:p>
          <a:p>
            <a:pPr indent="0" lvl="0" marL="0" rtl="0" algn="l">
              <a:spcBef>
                <a:spcPts val="1600"/>
              </a:spcBef>
              <a:spcAft>
                <a:spcPts val="0"/>
              </a:spcAft>
              <a:buNone/>
            </a:pPr>
            <a:r>
              <a:t/>
            </a:r>
            <a:endParaRPr sz="1500"/>
          </a:p>
          <a:p>
            <a:pPr indent="0" lvl="0" marL="0" rtl="0" algn="l">
              <a:spcBef>
                <a:spcPts val="1600"/>
              </a:spcBef>
              <a:spcAft>
                <a:spcPts val="1600"/>
              </a:spcAft>
              <a:buNone/>
            </a:pPr>
            <a:r>
              <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86" name="Google Shape;86;p16"/>
          <p:cNvSpPr txBox="1"/>
          <p:nvPr>
            <p:ph idx="1" type="body"/>
          </p:nvPr>
        </p:nvSpPr>
        <p:spPr>
          <a:xfrm>
            <a:off x="471900" y="1919075"/>
            <a:ext cx="81120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primary goal of Pattern Recognition in Motion Detection tasks is to accurately segment moving foreground objects from stationary or dynamic background elements within video sequences. </a:t>
            </a:r>
            <a:endParaRPr/>
          </a:p>
          <a:p>
            <a:pPr indent="0" lvl="0" marL="0" rtl="0" algn="l">
              <a:spcBef>
                <a:spcPts val="1600"/>
              </a:spcBef>
              <a:spcAft>
                <a:spcPts val="1600"/>
              </a:spcAft>
              <a:buNone/>
            </a:pPr>
            <a:r>
              <a:rPr lang="en"/>
              <a:t>Traditional approaches to foreground object detection often rely on techniques such as frame differencing, background modeling, and thresholding. However, these methods are susceptible to challenges such as illumination variations, shadows, and occlusions, leading to inaccurate segmentation results in complex real-world scenarios.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92" name="Google Shape;92;p17"/>
          <p:cNvSpPr txBox="1"/>
          <p:nvPr>
            <p:ph idx="1" type="body"/>
          </p:nvPr>
        </p:nvSpPr>
        <p:spPr>
          <a:xfrm>
            <a:off x="471900" y="1919075"/>
            <a:ext cx="81120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a:t>
            </a:r>
            <a:r>
              <a:rPr lang="en"/>
              <a:t>address</a:t>
            </a:r>
            <a:r>
              <a:rPr lang="en"/>
              <a:t> the challenges researcher proposed algorithms that leverage computational methods, statistical models, and machine learning algorithms, like </a:t>
            </a:r>
            <a:r>
              <a:rPr lang="en"/>
              <a:t>bayesian</a:t>
            </a:r>
            <a:r>
              <a:rPr lang="en"/>
              <a:t> network, color-based features have been widely used for foreground object detection</a:t>
            </a:r>
            <a:endParaRPr/>
          </a:p>
          <a:p>
            <a:pPr indent="0" lvl="0" marL="45720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a:t>
            </a:r>
            <a:r>
              <a:rPr lang="en"/>
              <a:t> </a:t>
            </a:r>
            <a:r>
              <a:rPr lang="en"/>
              <a:t>review</a:t>
            </a:r>
            <a:r>
              <a:rPr lang="en"/>
              <a:t> </a:t>
            </a:r>
            <a:endParaRPr/>
          </a:p>
        </p:txBody>
      </p:sp>
      <p:sp>
        <p:nvSpPr>
          <p:cNvPr id="98" name="Google Shape;98;p18"/>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solidFill>
                  <a:schemeClr val="dk1"/>
                </a:solidFill>
                <a:highlight>
                  <a:srgbClr val="FFFFFF"/>
                </a:highlight>
                <a:uFill>
                  <a:noFill/>
                </a:uFill>
                <a:latin typeface="Arial"/>
                <a:ea typeface="Arial"/>
                <a:cs typeface="Arial"/>
                <a:sym typeface="Arial"/>
                <a:hlinkClick r:id="rId3">
                  <a:extLst>
                    <a:ext uri="{A12FA001-AC4F-418D-AE19-62706E023703}">
                      <ahyp:hlinkClr val="tx"/>
                    </a:ext>
                  </a:extLst>
                </a:hlinkClick>
              </a:rPr>
              <a:t>Foreground object detection from videos containing complex background</a:t>
            </a:r>
            <a:r>
              <a:rPr lang="en" sz="1300">
                <a:solidFill>
                  <a:schemeClr val="dk1"/>
                </a:solidFill>
                <a:highlight>
                  <a:srgbClr val="FFFFFF"/>
                </a:highlight>
                <a:latin typeface="Arial"/>
                <a:ea typeface="Arial"/>
                <a:cs typeface="Arial"/>
                <a:sym typeface="Arial"/>
              </a:rPr>
              <a:t>:</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Foreground object detection and background subtraction are critical tasks in computer vision</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The paper by Li and Liyuan presents a methodology for foreground object detection in videos containing complex backgrounds. The authors propose a Bayesian classification approach that combines color features for stationary background objects and color co-occurrence features for moving foreground objects. By fusing the classification results from both stationary and moving pixels, the method achieves robust foreground object extraction, even in challenging scenarios with sudden background changes.</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 </a:t>
            </a:r>
            <a:endParaRPr/>
          </a:p>
        </p:txBody>
      </p:sp>
      <p:sp>
        <p:nvSpPr>
          <p:cNvPr id="104" name="Google Shape;104;p19"/>
          <p:cNvSpPr txBox="1"/>
          <p:nvPr>
            <p:ph idx="1" type="body"/>
          </p:nvPr>
        </p:nvSpPr>
        <p:spPr>
          <a:xfrm>
            <a:off x="530150" y="1919075"/>
            <a:ext cx="3429000" cy="2107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solidFill>
                  <a:schemeClr val="dk2"/>
                </a:solidFill>
              </a:rPr>
              <a:t>For one type of background object, there exist some significant features that can be exploited to effectively separate the background from the foreground objects. Let vt be a discrete value feature vector extracted from an image sequence at the pixel s = (x, y) and time instant t. Using Bayes rule, it follows that the a posterior probability of vt from the background b or foreground f is</a:t>
            </a:r>
            <a:endParaRPr sz="1000">
              <a:solidFill>
                <a:schemeClr val="dk2"/>
              </a:solidFill>
            </a:endParaRPr>
          </a:p>
        </p:txBody>
      </p:sp>
      <p:pic>
        <p:nvPicPr>
          <p:cNvPr id="105" name="Google Shape;105;p19"/>
          <p:cNvPicPr preferRelativeResize="0"/>
          <p:nvPr/>
        </p:nvPicPr>
        <p:blipFill>
          <a:blip r:embed="rId3">
            <a:alphaModFix/>
          </a:blip>
          <a:stretch>
            <a:fillRect/>
          </a:stretch>
        </p:blipFill>
        <p:spPr>
          <a:xfrm>
            <a:off x="4472425" y="2324100"/>
            <a:ext cx="3286125" cy="495300"/>
          </a:xfrm>
          <a:prstGeom prst="rect">
            <a:avLst/>
          </a:prstGeom>
          <a:noFill/>
          <a:ln>
            <a:noFill/>
          </a:ln>
        </p:spPr>
      </p:pic>
      <p:pic>
        <p:nvPicPr>
          <p:cNvPr id="106" name="Google Shape;106;p19"/>
          <p:cNvPicPr preferRelativeResize="0"/>
          <p:nvPr/>
        </p:nvPicPr>
        <p:blipFill>
          <a:blip r:embed="rId4">
            <a:alphaModFix/>
          </a:blip>
          <a:stretch>
            <a:fillRect/>
          </a:stretch>
        </p:blipFill>
        <p:spPr>
          <a:xfrm>
            <a:off x="5047675" y="3683975"/>
            <a:ext cx="1847850" cy="342900"/>
          </a:xfrm>
          <a:prstGeom prst="rect">
            <a:avLst/>
          </a:prstGeom>
          <a:noFill/>
          <a:ln>
            <a:noFill/>
          </a:ln>
        </p:spPr>
      </p:pic>
      <p:sp>
        <p:nvSpPr>
          <p:cNvPr id="107" name="Google Shape;107;p19"/>
          <p:cNvSpPr txBox="1"/>
          <p:nvPr/>
        </p:nvSpPr>
        <p:spPr>
          <a:xfrm>
            <a:off x="4572000" y="2974638"/>
            <a:ext cx="4241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Roboto"/>
                <a:ea typeface="Roboto"/>
                <a:cs typeface="Roboto"/>
                <a:sym typeface="Roboto"/>
              </a:rPr>
              <a:t>Using the Bayes decision rule, the pixel is classified as background if the feature vector satisfies</a:t>
            </a:r>
            <a:endParaRPr sz="1200">
              <a:solidFill>
                <a:schemeClr val="dk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 </a:t>
            </a:r>
            <a:endParaRPr/>
          </a:p>
        </p:txBody>
      </p:sp>
      <p:sp>
        <p:nvSpPr>
          <p:cNvPr id="113" name="Google Shape;113;p20"/>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highlight>
                  <a:srgbClr val="FFFFFF"/>
                </a:highlight>
                <a:latin typeface="Arial"/>
                <a:ea typeface="Arial"/>
                <a:cs typeface="Arial"/>
                <a:sym typeface="Arial"/>
              </a:rPr>
              <a:t>Multiple Object Tracking Using K-Shortest Paths Optimization</a:t>
            </a:r>
            <a:endParaRPr sz="1300">
              <a:solidFill>
                <a:schemeClr val="dk1"/>
              </a:solidFill>
              <a:highlight>
                <a:srgbClr val="FFFFFF"/>
              </a:highlight>
              <a:latin typeface="Arial"/>
              <a:ea typeface="Arial"/>
              <a:cs typeface="Arial"/>
              <a:sym typeface="Arial"/>
            </a:endParaRPr>
          </a:p>
          <a:p>
            <a:pPr indent="0" lvl="0" marL="0" rtl="0" algn="l">
              <a:spcBef>
                <a:spcPts val="1600"/>
              </a:spcBef>
              <a:spcAft>
                <a:spcPts val="0"/>
              </a:spcAft>
              <a:buNone/>
            </a:pPr>
            <a:r>
              <a:rPr lang="en" sz="1300">
                <a:highlight>
                  <a:srgbClr val="FFFFFF"/>
                </a:highlight>
                <a:latin typeface="Arial"/>
                <a:ea typeface="Arial"/>
                <a:cs typeface="Arial"/>
                <a:sym typeface="Arial"/>
              </a:rPr>
              <a:t>In  motion pattern recognition techniques for action modeling and maneuver detection. In the paper presents a graph-based approach to multi-object tracking, using K-shortest paths optimization. This method is robust to occasional detection failures, making it suitable for tracking in complex environments. Similarly, the paper "Real-Time Detection of Abandoned Objects in Complex Environments" (Liu et al., CVPR 2015) proposes methods for real-time detection of abandoned and stolen objects in complex video scenarios using adaptive background modeling and spatio-temporal analysis.</a:t>
            </a:r>
            <a:endParaRPr sz="1300">
              <a:highlight>
                <a:srgbClr val="FFFFFF"/>
              </a:highlight>
              <a:latin typeface="Arial"/>
              <a:ea typeface="Arial"/>
              <a:cs typeface="Arial"/>
              <a:sym typeface="Arial"/>
            </a:endParaRPr>
          </a:p>
          <a:p>
            <a:pPr indent="0" lvl="0" marL="0" rtl="0" algn="l">
              <a:spcBef>
                <a:spcPts val="1600"/>
              </a:spcBef>
              <a:spcAft>
                <a:spcPts val="0"/>
              </a:spcAft>
              <a:buNone/>
            </a:pPr>
            <a:r>
              <a:t/>
            </a:r>
            <a:endParaRPr sz="1300">
              <a:highlight>
                <a:srgbClr val="FFFFFF"/>
              </a:highlight>
              <a:latin typeface="Arial"/>
              <a:ea typeface="Arial"/>
              <a:cs typeface="Arial"/>
              <a:sym typeface="Arial"/>
            </a:endParaRPr>
          </a:p>
          <a:p>
            <a:pPr indent="0" lvl="0" marL="0" rtl="0" algn="l">
              <a:spcBef>
                <a:spcPts val="1600"/>
              </a:spcBef>
              <a:spcAft>
                <a:spcPts val="1600"/>
              </a:spcAft>
              <a:buNone/>
            </a:pPr>
            <a:r>
              <a:t/>
            </a:r>
            <a:endParaRPr sz="1300">
              <a:highlight>
                <a:srgbClr val="FFFFFF"/>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 </a:t>
            </a:r>
            <a:endParaRPr/>
          </a:p>
        </p:txBody>
      </p:sp>
      <p:sp>
        <p:nvSpPr>
          <p:cNvPr id="119" name="Google Shape;119;p21"/>
          <p:cNvSpPr txBox="1"/>
          <p:nvPr>
            <p:ph idx="1" type="body"/>
          </p:nvPr>
        </p:nvSpPr>
        <p:spPr>
          <a:xfrm>
            <a:off x="530150" y="1919075"/>
            <a:ext cx="83583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solidFill>
                  <a:schemeClr val="dk1"/>
                </a:solidFill>
                <a:highlight>
                  <a:srgbClr val="FFFFFF"/>
                </a:highlight>
                <a:latin typeface="Arial"/>
                <a:ea typeface="Arial"/>
                <a:cs typeface="Arial"/>
                <a:sym typeface="Arial"/>
              </a:rPr>
              <a:t>Tracking-by-Counting: Using Network Flows on Crowd Density Maps for Tracking Multiple Targets</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The  introduces a new paradigm tailored for crowded scenes. Using crowd density maps, this approach jointly models detection, counting, and tracking of multiple targets as a network flow program, achieving global optimal detections and trajectories</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